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Light"/>
        <a:ea typeface="Avenir Light"/>
        <a:cs typeface="Avenir Light"/>
        <a:sym typeface="Avenir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Light"/>
          <a:ea typeface="Avenir Light"/>
          <a:cs typeface="Avenir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Light"/>
          <a:ea typeface="Avenir Light"/>
          <a:cs typeface="Avenir Light"/>
        </a:font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510" y="-9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8356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want something like the image of the light passing through a shower with a cell in it onto a white screen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need to come up with something clever here to show the data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need to come up with something clever here to show the data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Picture of two different experts drawings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based clustering t-distributions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based clustering t-distributions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hoto - Horizont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660400" y="613833"/>
            <a:ext cx="11684000" cy="1460501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660400" y="8873066"/>
            <a:ext cx="11684000" cy="508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hape 109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660400" y="90932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4" name="irish-research-cou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3" y="8430683"/>
            <a:ext cx="50800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7874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11811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15748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1968500" indent="-393700">
              <a:spcBef>
                <a:spcPts val="3200"/>
              </a:spcBef>
              <a:defRPr sz="30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2" name="irish-research-cou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3" y="8430683"/>
            <a:ext cx="50800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660400" y="1524000"/>
            <a:ext cx="11684000" cy="6718300"/>
          </a:xfrm>
          <a:prstGeom prst="rect">
            <a:avLst/>
          </a:prstGeom>
        </p:spPr>
        <p:txBody>
          <a:bodyPr/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irish-research-council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70933" y="8430683"/>
            <a:ext cx="50800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university-of-limerick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495093" y="8185580"/>
            <a:ext cx="5463415" cy="15443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livingbridg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2500" r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ctrTitle"/>
          </p:nvPr>
        </p:nvSpPr>
        <p:spPr>
          <a:xfrm>
            <a:off x="660400" y="613833"/>
            <a:ext cx="11684000" cy="2252134"/>
          </a:xfrm>
          <a:prstGeom prst="rect">
            <a:avLst/>
          </a:prstGeom>
        </p:spPr>
        <p:txBody>
          <a:bodyPr/>
          <a:lstStyle>
            <a:lvl1pPr algn="ctr" defTabSz="414781">
              <a:defRPr sz="4402" spc="704"/>
            </a:lvl1pPr>
          </a:lstStyle>
          <a:p>
            <a:r>
              <a:rPr dirty="0">
                <a:latin typeface="Kristen ITC" panose="03050502040202030202" pitchFamily="66" charset="0"/>
              </a:rPr>
              <a:t>A </a:t>
            </a:r>
            <a:r>
              <a:rPr dirty="0" err="1">
                <a:latin typeface="Kristen ITC" panose="03050502040202030202" pitchFamily="66" charset="0"/>
              </a:rPr>
              <a:t>markov</a:t>
            </a:r>
            <a:r>
              <a:rPr dirty="0">
                <a:latin typeface="Kristen ITC" panose="03050502040202030202" pitchFamily="66" charset="0"/>
              </a:rPr>
              <a:t> random fields approach to the gating of flow cytometry data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ubTitle" sz="quarter" idx="1"/>
          </p:nvPr>
        </p:nvSpPr>
        <p:spPr>
          <a:xfrm>
            <a:off x="660400" y="9067800"/>
            <a:ext cx="11684000" cy="508000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Bradley Hand ITC" panose="03070402050302030203" pitchFamily="66" charset="0"/>
              </a:rPr>
              <a:t>Kevin </a:t>
            </a:r>
            <a:r>
              <a:rPr lang="en-IE" dirty="0" smtClean="0">
                <a:latin typeface="Bradley Hand ITC" panose="03070402050302030203" pitchFamily="66" charset="0"/>
              </a:rPr>
              <a:t>B</a:t>
            </a:r>
            <a:r>
              <a:rPr dirty="0" err="1" smtClean="0">
                <a:latin typeface="Bradley Hand ITC" panose="03070402050302030203" pitchFamily="66" charset="0"/>
              </a:rPr>
              <a:t>rosnan</a:t>
            </a:r>
            <a:r>
              <a:rPr dirty="0">
                <a:latin typeface="Bradley Hand ITC" panose="03070402050302030203" pitchFamily="66" charset="0"/>
              </a:rPr>
              <a:t>, University of Limerick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t-distribution Mixtures…</a:t>
            </a:r>
          </a:p>
        </p:txBody>
      </p:sp>
      <p:pic>
        <p:nvPicPr>
          <p:cNvPr id="193" name="mixtures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465" y="1486511"/>
            <a:ext cx="11035870" cy="6780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tmixturespap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0516" y="2862670"/>
            <a:ext cx="11043768" cy="4028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4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Kristen ITC" panose="03050502040202030202" pitchFamily="66" charset="0"/>
              </a:rPr>
              <a:t>Markov Random Fields…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4450" y="641350"/>
            <a:ext cx="7835900" cy="74549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7177616" y="2705100"/>
            <a:ext cx="1003301" cy="1003300"/>
          </a:xfrm>
          <a:prstGeom prst="ellipse">
            <a:avLst/>
          </a:prstGeom>
          <a:ln w="50800">
            <a:solidFill>
              <a:schemeClr val="accent5">
                <a:lumOff val="7000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9505950" y="2705100"/>
            <a:ext cx="1003300" cy="1003300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177616" y="372533"/>
            <a:ext cx="1003301" cy="1003301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7177616" y="5024966"/>
            <a:ext cx="1003301" cy="1003301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849283" y="2705100"/>
            <a:ext cx="1003301" cy="1003300"/>
          </a:xfrm>
          <a:prstGeom prst="ellipse">
            <a:avLst/>
          </a:prstGeom>
          <a:ln w="50800">
            <a:solidFill>
              <a:schemeClr val="accent1">
                <a:hueOff val="-297087"/>
                <a:satOff val="11340"/>
                <a:lumOff val="7366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9505950" y="385233"/>
            <a:ext cx="1003300" cy="1003301"/>
          </a:xfrm>
          <a:prstGeom prst="ellipse">
            <a:avLst/>
          </a:prstGeom>
          <a:ln w="50800">
            <a:solidFill>
              <a:schemeClr val="accent3">
                <a:lumOff val="5212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849283" y="372533"/>
            <a:ext cx="1003301" cy="1003301"/>
          </a:xfrm>
          <a:prstGeom prst="ellipse">
            <a:avLst/>
          </a:prstGeom>
          <a:ln w="50800">
            <a:solidFill>
              <a:schemeClr val="accent3">
                <a:lumOff val="5212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9505950" y="5024966"/>
            <a:ext cx="1003300" cy="1003301"/>
          </a:xfrm>
          <a:prstGeom prst="ellipse">
            <a:avLst/>
          </a:prstGeom>
          <a:ln w="50800">
            <a:solidFill>
              <a:schemeClr val="accent3">
                <a:lumOff val="5212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849283" y="5024966"/>
            <a:ext cx="1003301" cy="1003301"/>
          </a:xfrm>
          <a:prstGeom prst="ellipse">
            <a:avLst/>
          </a:prstGeom>
          <a:ln w="50800">
            <a:solidFill>
              <a:schemeClr val="accent3">
                <a:lumOff val="5212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9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9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9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9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9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9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9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  <p:bldP spid="202" grpId="5" animBg="1" advAuto="0"/>
      <p:bldP spid="203" grpId="2" animBg="1" advAuto="0"/>
      <p:bldP spid="204" grpId="3" animBg="1" advAuto="0"/>
      <p:bldP spid="205" grpId="4" animBg="1" advAuto="0"/>
      <p:bldP spid="206" grpId="6" animBg="1" advAuto="0"/>
      <p:bldP spid="207" grpId="7" animBg="1" advAuto="0"/>
      <p:bldP spid="208" grpId="8" animBg="1" advAuto="0"/>
      <p:bldP spid="209" grpId="9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noisy.png"/>
          <p:cNvPicPr>
            <a:picLocks/>
          </p:cNvPicPr>
          <p:nvPr/>
        </p:nvPicPr>
        <p:blipFill>
          <a:blip r:embed="rId4">
            <a:extLst/>
          </a:blip>
          <a:srcRect l="6038" b="11486"/>
          <a:stretch>
            <a:fillRect/>
          </a:stretch>
        </p:blipFill>
        <p:spPr>
          <a:xfrm>
            <a:off x="525736" y="2092126"/>
            <a:ext cx="5912097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Working Example…</a:t>
            </a:r>
          </a:p>
        </p:txBody>
      </p:sp>
      <p:pic>
        <p:nvPicPr>
          <p:cNvPr id="2" name="letterA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5476" y="2092125"/>
            <a:ext cx="5896588" cy="59182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Kristen ITC" panose="03050502040202030202" pitchFamily="66" charset="0"/>
              </a:rPr>
              <a:t>identifying clusters…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Connected-Components…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0" y="1426217"/>
            <a:ext cx="10729192" cy="6837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0" y="1446072"/>
            <a:ext cx="10729192" cy="681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20" y="1448524"/>
            <a:ext cx="10723471" cy="681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19" y="1426216"/>
            <a:ext cx="10723471" cy="68374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Kristen ITC" panose="03050502040202030202" pitchFamily="66" charset="0"/>
              </a:rPr>
              <a:t>Results…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it_6bit_40000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5900" y="1828800"/>
            <a:ext cx="6096000" cy="6096000"/>
          </a:xfrm>
          <a:prstGeom prst="rect">
            <a:avLst/>
          </a:prstGeom>
        </p:spPr>
      </p:pic>
      <p:pic>
        <p:nvPicPr>
          <p:cNvPr id="222" name="clus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5900" y="1828800"/>
            <a:ext cx="6096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6-bit configuration…</a:t>
            </a:r>
          </a:p>
        </p:txBody>
      </p:sp>
      <p:pic>
        <p:nvPicPr>
          <p:cNvPr id="224" name="origina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900" y="1828800"/>
            <a:ext cx="6096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Kristen ITC" panose="03050502040202030202" pitchFamily="66" charset="0"/>
              </a:rPr>
              <a:t>Further Work…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multidimens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358" y="459236"/>
            <a:ext cx="4294351" cy="4474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1420" y="1010558"/>
            <a:ext cx="4445001" cy="3372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hin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6979" y="4917478"/>
            <a:ext cx="2973884" cy="3449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tagg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7615" y="4917478"/>
            <a:ext cx="4157837" cy="3449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2" animBg="1" advAuto="0"/>
      <p:bldP spid="231" grpId="3" animBg="1" advAuto="0"/>
      <p:bldP spid="23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ul-flagpoles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34798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6570">
              <a:defRPr sz="3825" spc="612"/>
            </a:pPr>
            <a:r>
              <a:rPr dirty="0">
                <a:latin typeface="Kristen ITC" panose="03050502040202030202" pitchFamily="66" charset="0"/>
              </a:rPr>
              <a:t>Presentation</a:t>
            </a:r>
          </a:p>
          <a:p>
            <a:pPr defTabSz="496570">
              <a:defRPr sz="3825" spc="612"/>
            </a:pPr>
            <a:r>
              <a:rPr dirty="0">
                <a:latin typeface="Kristen ITC" panose="03050502040202030202" pitchFamily="66" charset="0"/>
              </a:rPr>
              <a:t>outline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half" idx="1"/>
          </p:nvPr>
        </p:nvSpPr>
        <p:spPr>
          <a:xfrm>
            <a:off x="660400" y="2510961"/>
            <a:ext cx="5080000" cy="6268377"/>
          </a:xfrm>
          <a:prstGeom prst="rect">
            <a:avLst/>
          </a:prstGeom>
        </p:spPr>
        <p:txBody>
          <a:bodyPr anchor="t"/>
          <a:lstStyle/>
          <a:p>
            <a:pPr marL="228600" indent="-228600">
              <a:buSzPct val="100000"/>
              <a:buBlip>
                <a:blip r:embed="rId3"/>
              </a:buBlip>
            </a:pPr>
            <a:r>
              <a:rPr b="1" dirty="0">
                <a:latin typeface="Bradley Hand ITC" panose="03070402050302030203" pitchFamily="66" charset="0"/>
              </a:rPr>
              <a:t> Flow Cytometry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b="1" dirty="0">
                <a:latin typeface="Bradley Hand ITC" panose="03070402050302030203" pitchFamily="66" charset="0"/>
              </a:rPr>
              <a:t> Existing methods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b="1" dirty="0">
                <a:latin typeface="Bradley Hand ITC" panose="03070402050302030203" pitchFamily="66" charset="0"/>
              </a:rPr>
              <a:t> Markov Random Fields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b="1" dirty="0">
                <a:latin typeface="Bradley Hand ITC" panose="03070402050302030203" pitchFamily="66" charset="0"/>
              </a:rPr>
              <a:t> Identifying Clusters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b="1" dirty="0">
                <a:latin typeface="Bradley Hand ITC" panose="03070402050302030203" pitchFamily="66" charset="0"/>
              </a:rPr>
              <a:t> Results</a:t>
            </a:r>
          </a:p>
          <a:p>
            <a:pPr marL="228600" indent="-228600">
              <a:buSzPct val="100000"/>
              <a:buBlip>
                <a:blip r:embed="rId3"/>
              </a:buBlip>
            </a:pPr>
            <a:r>
              <a:rPr b="1" dirty="0">
                <a:latin typeface="Bradley Hand ITC" panose="03070402050302030203" pitchFamily="66" charset="0"/>
              </a:rPr>
              <a:t> Further Work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livingbridg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2500" r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5" name="Shape 235"/>
          <p:cNvSpPr>
            <a:spLocks noGrp="1"/>
          </p:cNvSpPr>
          <p:nvPr>
            <p:ph type="ctrTitle"/>
          </p:nvPr>
        </p:nvSpPr>
        <p:spPr>
          <a:xfrm>
            <a:off x="660400" y="2010833"/>
            <a:ext cx="11684000" cy="225213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96570">
              <a:defRPr sz="5270" spc="843"/>
            </a:lvl1pPr>
          </a:lstStyle>
          <a:p>
            <a:r>
              <a:rPr dirty="0">
                <a:latin typeface="Kristen ITC" panose="03050502040202030202" pitchFamily="66" charset="0"/>
              </a:rPr>
              <a:t>Thanks for listening! any questions?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Kristen ITC" panose="03050502040202030202" pitchFamily="66" charset="0"/>
              </a:rPr>
              <a:t>Flow cytometry…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 rot="5400000">
            <a:off x="8078316" y="2934680"/>
            <a:ext cx="1714891" cy="490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hueOff val="-129837"/>
              <a:lumOff val="6998"/>
              <a:alpha val="50000"/>
            </a:schemeClr>
          </a:solidFill>
          <a:ln w="12700">
            <a:solidFill>
              <a:schemeClr val="accent5">
                <a:hueOff val="-129837"/>
                <a:lumOff val="6998"/>
                <a:alpha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pic>
        <p:nvPicPr>
          <p:cNvPr id="145" name="ce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1764" y="4236823"/>
            <a:ext cx="3061272" cy="229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fl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7400" y="1701800"/>
            <a:ext cx="6350000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What is flow cytometry?</a:t>
            </a:r>
          </a:p>
        </p:txBody>
      </p:sp>
      <p:sp>
        <p:nvSpPr>
          <p:cNvPr id="148" name="Shape 148"/>
          <p:cNvSpPr/>
          <p:nvPr/>
        </p:nvSpPr>
        <p:spPr>
          <a:xfrm>
            <a:off x="364118" y="6473527"/>
            <a:ext cx="108363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7000"/>
                  </a:schemeClr>
                </a:solidFill>
                <a:latin typeface="+mn-lt"/>
                <a:ea typeface="+mn-ea"/>
                <a:cs typeface="+mn-cs"/>
                <a:sym typeface="Chalkduster"/>
              </a:defRPr>
            </a:lvl1pPr>
          </a:lstStyle>
          <a:p>
            <a:r>
              <a:rPr b="1" dirty="0">
                <a:latin typeface="Bradley Hand ITC" panose="03070402050302030203" pitchFamily="66" charset="0"/>
              </a:rPr>
              <a:t>Flow</a:t>
            </a:r>
          </a:p>
        </p:txBody>
      </p:sp>
      <p:pic>
        <p:nvPicPr>
          <p:cNvPr id="157" name="Picture 15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7567" y="7153077"/>
            <a:ext cx="2296179" cy="955107"/>
          </a:xfrm>
          <a:prstGeom prst="rect">
            <a:avLst/>
          </a:prstGeom>
        </p:spPr>
      </p:pic>
      <p:sp>
        <p:nvSpPr>
          <p:cNvPr id="150" name="Shape 150"/>
          <p:cNvSpPr/>
          <p:nvPr/>
        </p:nvSpPr>
        <p:spPr>
          <a:xfrm>
            <a:off x="340875" y="2240194"/>
            <a:ext cx="113011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7000"/>
                  </a:schemeClr>
                </a:solidFill>
                <a:latin typeface="+mn-lt"/>
                <a:ea typeface="+mn-ea"/>
                <a:cs typeface="+mn-cs"/>
                <a:sym typeface="Chalkduster"/>
              </a:defRPr>
            </a:lvl1pPr>
          </a:lstStyle>
          <a:p>
            <a:r>
              <a:rPr b="1" dirty="0" err="1">
                <a:latin typeface="Bradley Hand ITC" panose="03070402050302030203" pitchFamily="66" charset="0"/>
              </a:rPr>
              <a:t>Cyto</a:t>
            </a:r>
            <a:endParaRPr b="1" dirty="0">
              <a:latin typeface="Bradley Hand ITC" panose="03070402050302030203" pitchFamily="66" charset="0"/>
            </a:endParaRPr>
          </a:p>
        </p:txBody>
      </p:sp>
      <p:pic>
        <p:nvPicPr>
          <p:cNvPr id="159" name="Picture 158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9077" y="2919781"/>
            <a:ext cx="4355054" cy="2306386"/>
          </a:xfrm>
          <a:prstGeom prst="rect">
            <a:avLst/>
          </a:prstGeom>
        </p:spPr>
      </p:pic>
      <p:pic>
        <p:nvPicPr>
          <p:cNvPr id="152" name="laser.png"/>
          <p:cNvPicPr>
            <a:picLocks noChangeAspect="1"/>
          </p:cNvPicPr>
          <p:nvPr/>
        </p:nvPicPr>
        <p:blipFill>
          <a:blip r:embed="rId7">
            <a:extLst/>
          </a:blip>
          <a:srcRect r="55584"/>
          <a:stretch>
            <a:fillRect/>
          </a:stretch>
        </p:blipFill>
        <p:spPr>
          <a:xfrm rot="20400000">
            <a:off x="473475" y="3274983"/>
            <a:ext cx="5415079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11400296" y="3639939"/>
            <a:ext cx="450123" cy="3489722"/>
          </a:xfrm>
          <a:prstGeom prst="rect">
            <a:avLst/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913624" y="1596727"/>
            <a:ext cx="14234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7000"/>
                  </a:schemeClr>
                </a:solidFill>
                <a:latin typeface="+mn-lt"/>
                <a:ea typeface="+mn-ea"/>
                <a:cs typeface="+mn-cs"/>
                <a:sym typeface="Chalkduster"/>
              </a:defRPr>
            </a:lvl1pPr>
          </a:lstStyle>
          <a:p>
            <a:r>
              <a:rPr b="1">
                <a:latin typeface="Bradley Hand ITC" panose="03070402050302030203" pitchFamily="66" charset="0"/>
              </a:rPr>
              <a:t>metry</a:t>
            </a:r>
          </a:p>
        </p:txBody>
      </p:sp>
      <p:pic>
        <p:nvPicPr>
          <p:cNvPr id="155" name="Picture 154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10954344" y="2634769"/>
            <a:ext cx="1342679" cy="4579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0" animBg="1" advAuto="0"/>
      <p:bldP spid="145" grpId="5" animBg="1" advAuto="0"/>
      <p:bldP spid="146" grpId="1" animBg="1" advAuto="0"/>
      <p:bldP spid="148" grpId="2" animBg="1" advAuto="0"/>
      <p:bldP spid="157" grpId="3" animBg="1" advAuto="0"/>
      <p:bldP spid="150" grpId="4" animBg="1" advAuto="0"/>
      <p:bldP spid="159" grpId="6" animBg="1" advAuto="0"/>
      <p:bldP spid="152" grpId="8" animBg="1" advAuto="0"/>
      <p:bldP spid="153" grpId="11" animBg="1" advAuto="0"/>
      <p:bldP spid="154" grpId="7" animBg="1" advAuto="0"/>
      <p:bldP spid="155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>
                <a:latin typeface="Kristen ITC" panose="03050502040202030202" pitchFamily="66" charset="0"/>
              </a:rPr>
              <a:t>Flow cytometry data…</a:t>
            </a:r>
          </a:p>
        </p:txBody>
      </p:sp>
      <p:pic>
        <p:nvPicPr>
          <p:cNvPr id="165" name="data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173" y="1595073"/>
            <a:ext cx="10322454" cy="666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2715" y="2258592"/>
            <a:ext cx="10459370" cy="52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Sparsity…</a:t>
            </a:r>
          </a:p>
        </p:txBody>
      </p:sp>
      <p:pic>
        <p:nvPicPr>
          <p:cNvPr id="17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" y="2133600"/>
            <a:ext cx="11760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ata_red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75" y="1672431"/>
            <a:ext cx="10852796" cy="6408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  <p:bldP spid="172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453728" y="3759200"/>
            <a:ext cx="12313368" cy="2222500"/>
          </a:xfrm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Kristen ITC" panose="03050502040202030202" pitchFamily="66" charset="0"/>
              </a:rPr>
              <a:t>Existing</a:t>
            </a:r>
            <a:r>
              <a:rPr lang="en-IE" dirty="0" smtClean="0">
                <a:latin typeface="Kristen ITC" panose="03050502040202030202" pitchFamily="66" charset="0"/>
              </a:rPr>
              <a:t> </a:t>
            </a:r>
            <a:r>
              <a:rPr dirty="0" smtClean="0">
                <a:latin typeface="Kristen ITC" panose="03050502040202030202" pitchFamily="66" charset="0"/>
              </a:rPr>
              <a:t>methods</a:t>
            </a:r>
            <a:r>
              <a:rPr dirty="0">
                <a:latin typeface="Kristen ITC" panose="03050502040202030202" pitchFamily="66" charset="0"/>
              </a:rPr>
              <a:t>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expert1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349" y="1703106"/>
            <a:ext cx="11286102" cy="634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Industry Standard…</a:t>
            </a:r>
          </a:p>
        </p:txBody>
      </p:sp>
      <p:pic>
        <p:nvPicPr>
          <p:cNvPr id="180" name="expert2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2800" y="3302000"/>
            <a:ext cx="5588000" cy="314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1430" y="4462488"/>
            <a:ext cx="591874" cy="8286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8993631" y="2552700"/>
            <a:ext cx="192633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r>
              <a:rPr b="1">
                <a:latin typeface="Bradley Hand ITC" panose="03070402050302030203" pitchFamily="66" charset="0"/>
              </a:rPr>
              <a:t>Expert 2</a:t>
            </a:r>
          </a:p>
        </p:txBody>
      </p:sp>
      <p:sp>
        <p:nvSpPr>
          <p:cNvPr id="183" name="Shape 183"/>
          <p:cNvSpPr/>
          <p:nvPr/>
        </p:nvSpPr>
        <p:spPr>
          <a:xfrm>
            <a:off x="2194136" y="2552700"/>
            <a:ext cx="18770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r>
              <a:rPr b="1" dirty="0">
                <a:latin typeface="Bradley Hand ITC" panose="03070402050302030203" pitchFamily="66" charset="0"/>
              </a:rPr>
              <a:t>Expert 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79"/>
                                        </p:tgtEl>
                                      </p:cBhvr>
                                      <p:by x="49539" y="49539"/>
                                    </p:animScale>
                                  </p:childTnLst>
                                </p:cTn>
                              </p:par>
                              <p:par>
                                <p:cTn id="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65625 -0.000000" pathEditMode="relative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0" grpId="3" animBg="1" advAuto="0"/>
      <p:bldP spid="181" grpId="4" animBg="1" advAuto="0"/>
      <p:bldP spid="182" grpId="5" animBg="1" advAuto="0"/>
      <p:bldP spid="183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dirty="0">
                <a:latin typeface="Kristen ITC" panose="03050502040202030202" pitchFamily="66" charset="0"/>
              </a:rPr>
              <a:t>Model Based Clustering…</a:t>
            </a:r>
          </a:p>
        </p:txBody>
      </p:sp>
      <p:pic>
        <p:nvPicPr>
          <p:cNvPr id="188" name="mclu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063" y="1753631"/>
            <a:ext cx="12492674" cy="624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FF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Light"/>
            <a:ea typeface="Avenir Light"/>
            <a:cs typeface="Avenir Light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162</Words>
  <Application>Microsoft Office PowerPoint</Application>
  <PresentationFormat>Custom</PresentationFormat>
  <Paragraphs>37</Paragraphs>
  <Slides>20</Slides>
  <Notes>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New_Template1</vt:lpstr>
      <vt:lpstr>A markov random fields approach to the gating of flow cytometry data</vt:lpstr>
      <vt:lpstr>Presentation outline</vt:lpstr>
      <vt:lpstr>Flow cytometry…</vt:lpstr>
      <vt:lpstr>What is flow cytometry?</vt:lpstr>
      <vt:lpstr>Flow cytometry data…</vt:lpstr>
      <vt:lpstr>Sparsity…</vt:lpstr>
      <vt:lpstr>Existing methods…</vt:lpstr>
      <vt:lpstr>Industry Standard…</vt:lpstr>
      <vt:lpstr>Model Based Clustering…</vt:lpstr>
      <vt:lpstr>t-distribution Mixtures…</vt:lpstr>
      <vt:lpstr>Markov Random Fields…</vt:lpstr>
      <vt:lpstr>PowerPoint Presentation</vt:lpstr>
      <vt:lpstr>Working Example…</vt:lpstr>
      <vt:lpstr>identifying clusters…</vt:lpstr>
      <vt:lpstr>Connected-Components…</vt:lpstr>
      <vt:lpstr>Results…</vt:lpstr>
      <vt:lpstr>6-bit configuration…</vt:lpstr>
      <vt:lpstr>Further Work…</vt:lpstr>
      <vt:lpstr>PowerPoint Presentation</vt:lpstr>
      <vt:lpstr>Thanks for listening! 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markov random fields approach to the gating of flow cytometry data</dc:title>
  <cp:lastModifiedBy>Kevin Brosnan</cp:lastModifiedBy>
  <cp:revision>4</cp:revision>
  <dcterms:modified xsi:type="dcterms:W3CDTF">2016-06-10T13:51:16Z</dcterms:modified>
</cp:coreProperties>
</file>